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5"/>
  </p:notesMasterIdLst>
  <p:handoutMasterIdLst>
    <p:handoutMasterId r:id="rId16"/>
  </p:handoutMasterIdLst>
  <p:sldIdLst>
    <p:sldId id="264" r:id="rId2"/>
    <p:sldId id="265" r:id="rId3"/>
    <p:sldId id="266" r:id="rId4"/>
    <p:sldId id="267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8" r:id="rId13"/>
    <p:sldId id="269" r:id="rId14"/>
  </p:sldIdLst>
  <p:sldSz cx="9144000" cy="6858000" type="screen4x3"/>
  <p:notesSz cx="9144000" cy="6858000"/>
  <p:custDataLst>
    <p:tags r:id="rId17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3018" autoAdjust="0"/>
  </p:normalViewPr>
  <p:slideViewPr>
    <p:cSldViewPr showGuides="1">
      <p:cViewPr>
        <p:scale>
          <a:sx n="50" d="100"/>
          <a:sy n="50" d="100"/>
        </p:scale>
        <p:origin x="1962" y="456"/>
      </p:cViewPr>
      <p:guideLst>
        <p:guide orient="horz" pos="2614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pos="2160"/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23.03.2021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23.03.2021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RO-RO Gemilerinin Dizaynı, Yapısal Özellikleri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23528" y="1067386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RO-RO gemilerinin yükleme-boşaltma kolaylıklarının sağlanması, limanda </a:t>
            </a:r>
            <a:r>
              <a:rPr lang="tr-TR" sz="2400" dirty="0" smtClean="0"/>
              <a:t>kalma süresini </a:t>
            </a:r>
            <a:r>
              <a:rPr lang="tr-TR" sz="2400" dirty="0"/>
              <a:t>azaltmakta, bu da giderlere yansımakta, ayrıca sefer sayısı artmakta ve </a:t>
            </a:r>
            <a:r>
              <a:rPr lang="tr-TR" sz="2400" dirty="0" smtClean="0"/>
              <a:t>gemi sahibine </a:t>
            </a:r>
            <a:r>
              <a:rPr lang="tr-TR" sz="2400" dirty="0"/>
              <a:t>daha </a:t>
            </a:r>
            <a:r>
              <a:rPr lang="tr-TR" sz="2400" dirty="0" smtClean="0"/>
              <a:t>çok kazandırmaktadır</a:t>
            </a:r>
            <a:r>
              <a:rPr lang="tr-TR" sz="2400" dirty="0"/>
              <a:t>. Yük ve konteyner gemilerinde gidilen limanda yük</a:t>
            </a:r>
          </a:p>
          <a:p>
            <a:r>
              <a:rPr lang="tr-TR" sz="2400" dirty="0"/>
              <a:t>bulamama riski bulunurken, RO-RO tipi gemilerde tarifeli seferlerin olması bu </a:t>
            </a:r>
            <a:r>
              <a:rPr lang="tr-TR" sz="2400" dirty="0" smtClean="0"/>
              <a:t>gibi durumları önler.</a:t>
            </a:r>
          </a:p>
          <a:p>
            <a:endParaRPr lang="tr-TR" sz="2400" dirty="0" smtClean="0"/>
          </a:p>
          <a:p>
            <a:r>
              <a:rPr lang="tr-TR" sz="2400" dirty="0"/>
              <a:t>Konteyner gemilerinin öncüsü olarak ortaya çıkmalarına rağmen, konteyner yükü </a:t>
            </a:r>
            <a:r>
              <a:rPr lang="tr-TR" sz="2400" dirty="0" smtClean="0"/>
              <a:t>ile birlikte </a:t>
            </a:r>
            <a:r>
              <a:rPr lang="tr-TR" sz="2400" dirty="0"/>
              <a:t>taşınan treyler nedeniyle, RO-RO gemilerinde taşıma verimi % 40 </a:t>
            </a:r>
            <a:r>
              <a:rPr lang="tr-TR" sz="2400" dirty="0" smtClean="0"/>
              <a:t>daha düşüktür</a:t>
            </a:r>
            <a:r>
              <a:rPr lang="tr-TR" sz="2400" dirty="0"/>
              <a:t>. Konteyner gemilerinde ara güvertelere ihtiyaç olmaması ve düşey </a:t>
            </a:r>
            <a:r>
              <a:rPr lang="tr-TR" sz="2400" dirty="0" smtClean="0"/>
              <a:t>yükleme boşaltma sistemi </a:t>
            </a:r>
            <a:r>
              <a:rPr lang="tr-TR" sz="2400" dirty="0"/>
              <a:t>taşıma verimini daha da arttırır. Bu nedenlerden dolayı </a:t>
            </a:r>
            <a:r>
              <a:rPr lang="tr-TR" sz="2400" dirty="0" smtClean="0"/>
              <a:t>RO-RO gemileri</a:t>
            </a:r>
            <a:r>
              <a:rPr lang="tr-TR" sz="2400" dirty="0"/>
              <a:t>, konteyner gemileri kadar yaygınlaşmamıştır. Yine de yük ve aracın </a:t>
            </a:r>
            <a:r>
              <a:rPr lang="tr-TR" sz="2400" dirty="0" smtClean="0"/>
              <a:t>birlikte taşınması </a:t>
            </a:r>
            <a:r>
              <a:rPr lang="tr-TR" sz="2400" dirty="0"/>
              <a:t>gereken hatlarda, RO-RO gemileri en uygun seçim </a:t>
            </a:r>
            <a:r>
              <a:rPr lang="tr-TR" sz="2400" dirty="0" smtClean="0"/>
              <a:t>olarak görünmektedir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38581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RO-RO Gemilerinin Dizaynı, Yapısal Özellikleri</a:t>
            </a:r>
          </a:p>
        </p:txBody>
      </p:sp>
      <p:sp>
        <p:nvSpPr>
          <p:cNvPr id="3" name="Dikdörtgen 2"/>
          <p:cNvSpPr/>
          <p:nvPr/>
        </p:nvSpPr>
        <p:spPr>
          <a:xfrm>
            <a:off x="395537" y="1196752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Gemi boyutu ile ilgili olarak incelenmesi gereken noktalar</a:t>
            </a:r>
            <a:r>
              <a:rPr lang="tr-TR" sz="2400" dirty="0" smtClean="0"/>
              <a:t>;</a:t>
            </a:r>
          </a:p>
          <a:p>
            <a:endParaRPr lang="tr-TR" sz="2400" dirty="0"/>
          </a:p>
          <a:p>
            <a:r>
              <a:rPr lang="tr-TR" sz="2400" dirty="0"/>
              <a:t>a) Rampa eğimleri</a:t>
            </a:r>
            <a:r>
              <a:rPr lang="tr-TR" sz="2400" dirty="0" smtClean="0"/>
              <a:t>.</a:t>
            </a:r>
            <a:r>
              <a:rPr lang="tr-TR" sz="2400" b="1" u="sng" dirty="0" smtClean="0"/>
              <a:t>( rampa eğimi </a:t>
            </a:r>
            <a:r>
              <a:rPr lang="tr-TR" sz="2400" b="1" u="sng" dirty="0" err="1" smtClean="0"/>
              <a:t>ni</a:t>
            </a:r>
            <a:r>
              <a:rPr lang="tr-TR" sz="2400" b="1" u="sng" dirty="0" smtClean="0"/>
              <a:t> düzeltici etki gemilere alınan </a:t>
            </a:r>
            <a:r>
              <a:rPr lang="tr-TR" sz="2400" b="1" u="sng" dirty="0" err="1" smtClean="0"/>
              <a:t>balas</a:t>
            </a:r>
            <a:r>
              <a:rPr lang="tr-TR" sz="2400" b="1" u="sng" dirty="0" smtClean="0"/>
              <a:t> ile sağlanır.)</a:t>
            </a:r>
            <a:endParaRPr lang="tr-TR" sz="2400" b="1" u="sng" dirty="0"/>
          </a:p>
          <a:p>
            <a:r>
              <a:rPr lang="tr-TR" sz="2400" dirty="0"/>
              <a:t>b-) Sabit rampalar etrafındaki hacim kaybı.</a:t>
            </a:r>
          </a:p>
          <a:p>
            <a:r>
              <a:rPr lang="tr-TR" sz="2400" dirty="0"/>
              <a:t>c-) Araç asgari dönüş dairesi.</a:t>
            </a:r>
          </a:p>
          <a:p>
            <a:r>
              <a:rPr lang="tr-TR" sz="2400" dirty="0"/>
              <a:t>d-) Yük birimleri yönünden güverte yükseklikleri.</a:t>
            </a:r>
          </a:p>
          <a:p>
            <a:r>
              <a:rPr lang="tr-TR" sz="2400" dirty="0"/>
              <a:t>e-) Yükleme / boşaltmada sırasındaki geminin dengesi ve yan yatması </a:t>
            </a:r>
            <a:r>
              <a:rPr lang="tr-TR" sz="2400" dirty="0" smtClean="0"/>
              <a:t>olarak sıralanabilir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5999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RO-RO Gemilerinin Dizaynı, Yapısal Özellikleri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23527" y="1082775"/>
            <a:ext cx="856895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Genellikle 18-22 </a:t>
            </a:r>
            <a:r>
              <a:rPr lang="tr-TR" sz="2400" dirty="0" err="1"/>
              <a:t>knots</a:t>
            </a:r>
            <a:r>
              <a:rPr lang="tr-TR" sz="2400" dirty="0"/>
              <a:t> arasında seyredecek şekilde gerekli makine ve sevk sistemleriyle </a:t>
            </a:r>
            <a:r>
              <a:rPr lang="tr-TR" sz="2400" dirty="0" smtClean="0"/>
              <a:t>donatılır ve </a:t>
            </a:r>
            <a:r>
              <a:rPr lang="tr-TR" sz="2400" dirty="0"/>
              <a:t>dizayn edilirler. Günümüzde hızları 25 </a:t>
            </a:r>
            <a:r>
              <a:rPr lang="tr-TR" sz="2400" dirty="0" err="1"/>
              <a:t>knots’a</a:t>
            </a:r>
            <a:r>
              <a:rPr lang="tr-TR" sz="2400" dirty="0"/>
              <a:t> kadar çıkabilen RO-RO </a:t>
            </a:r>
            <a:r>
              <a:rPr lang="tr-TR" sz="2400" dirty="0" smtClean="0"/>
              <a:t>Yolcu gemileri </a:t>
            </a:r>
            <a:r>
              <a:rPr lang="tr-TR" sz="2400" dirty="0"/>
              <a:t>Avrupa’da hizmet </a:t>
            </a:r>
            <a:r>
              <a:rPr lang="tr-TR" sz="2400" dirty="0" smtClean="0"/>
              <a:t>vermektedir.</a:t>
            </a:r>
          </a:p>
          <a:p>
            <a:endParaRPr lang="tr-TR" sz="2400" dirty="0" smtClean="0"/>
          </a:p>
          <a:p>
            <a:r>
              <a:rPr lang="tr-TR" sz="2400" dirty="0" smtClean="0"/>
              <a:t>-RO-RO </a:t>
            </a:r>
            <a:r>
              <a:rPr lang="tr-TR" sz="2400" dirty="0"/>
              <a:t>gemisi dizaynındaki önemli faktörler arasında; makinenin özgül yakıt </a:t>
            </a:r>
            <a:r>
              <a:rPr lang="tr-TR" sz="2400" dirty="0" smtClean="0"/>
              <a:t>sarfiyatı ve </a:t>
            </a:r>
            <a:r>
              <a:rPr lang="tr-TR" sz="2400" dirty="0"/>
              <a:t>bakım tutum masrafları </a:t>
            </a:r>
            <a:r>
              <a:rPr lang="tr-TR" sz="2400" dirty="0" smtClean="0"/>
              <a:t>gelir</a:t>
            </a:r>
            <a:r>
              <a:rPr lang="tr-TR" sz="2400" b="1" u="sng" dirty="0" smtClean="0"/>
              <a:t>.(kullanılan malzemenin fiyat farkı, makinenin büyüklüğüne göre daha fazla parçalardan oluşması, yakıt cinsi)</a:t>
            </a:r>
          </a:p>
          <a:p>
            <a:endParaRPr lang="tr-TR" sz="2400" dirty="0" smtClean="0"/>
          </a:p>
          <a:p>
            <a:r>
              <a:rPr lang="tr-TR" sz="2400" dirty="0" smtClean="0"/>
              <a:t>-Trafiği </a:t>
            </a:r>
            <a:r>
              <a:rPr lang="tr-TR" sz="2400" dirty="0"/>
              <a:t>sıkışık limanlarda, </a:t>
            </a:r>
            <a:r>
              <a:rPr lang="tr-TR" sz="2400" dirty="0" err="1"/>
              <a:t>römorkörsüz</a:t>
            </a:r>
            <a:r>
              <a:rPr lang="tr-TR" sz="2400" dirty="0"/>
              <a:t> manevra işlemini </a:t>
            </a:r>
            <a:r>
              <a:rPr lang="tr-TR" sz="2400" dirty="0" smtClean="0"/>
              <a:t>kolaylaştırmak(</a:t>
            </a:r>
            <a:r>
              <a:rPr lang="tr-TR" sz="2400" b="1" u="sng" dirty="0" smtClean="0"/>
              <a:t>ve liman masrafını azaltmak) </a:t>
            </a:r>
            <a:r>
              <a:rPr lang="tr-TR" sz="2400" dirty="0"/>
              <a:t>için baş / </a:t>
            </a:r>
            <a:r>
              <a:rPr lang="tr-TR" sz="2400" dirty="0" smtClean="0"/>
              <a:t>kıç iticiler gereklidir. Ayrıca</a:t>
            </a:r>
            <a:r>
              <a:rPr lang="tr-TR" sz="2400" dirty="0"/>
              <a:t>, RO-RO gemilerinde </a:t>
            </a:r>
            <a:r>
              <a:rPr lang="tr-TR" sz="2400" dirty="0" smtClean="0"/>
              <a:t>havalandırma sisteminin </a:t>
            </a:r>
            <a:r>
              <a:rPr lang="tr-TR" sz="2400" dirty="0"/>
              <a:t>yükleme ve boşaltmada önemli bir rolü vardır 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46382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RO-RO Gemilerinin Dizaynı, Yapısal Özellikleri</a:t>
            </a:r>
          </a:p>
        </p:txBody>
      </p:sp>
      <p:sp>
        <p:nvSpPr>
          <p:cNvPr id="3" name="Dikdörtgen 2"/>
          <p:cNvSpPr/>
          <p:nvPr/>
        </p:nvSpPr>
        <p:spPr>
          <a:xfrm>
            <a:off x="539552" y="1082775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-</a:t>
            </a:r>
            <a:r>
              <a:rPr lang="tr-TR" sz="2400" dirty="0"/>
              <a:t>Günümüze kadar, RO-RO gemilerinin çoğu ortalama ticari yaş kabul edilen 15 yıl için dizayn edilmiştir. Yıpranma süreci ise 10-15 yıl olarak kabul edilmiştir. Oysa RO-RO gemilerinin 20 yıl ve daha fazla hizmet yaptıktan sonra hurdaya ayrıldıkları da pek çok örnekle </a:t>
            </a:r>
            <a:r>
              <a:rPr lang="tr-TR" sz="2400" dirty="0" smtClean="0"/>
              <a:t>gerçektir</a:t>
            </a:r>
          </a:p>
          <a:p>
            <a:endParaRPr lang="tr-TR" sz="2400" dirty="0"/>
          </a:p>
          <a:p>
            <a:r>
              <a:rPr lang="tr-TR" sz="2400" dirty="0"/>
              <a:t>Dizaynlarda ne kadar emniyete yönelik iyileştirmeler yapılmış olursa olsun, </a:t>
            </a:r>
            <a:r>
              <a:rPr lang="tr-TR" sz="2400" dirty="0" smtClean="0"/>
              <a:t>RO-RO gemisinin </a:t>
            </a:r>
            <a:r>
              <a:rPr lang="tr-TR" sz="2400" dirty="0"/>
              <a:t>tüm personeli çok iyi eğitilmiş ve emniyet koşullarına uyum sağlanmış </a:t>
            </a:r>
            <a:r>
              <a:rPr lang="tr-TR" sz="2400" dirty="0" smtClean="0"/>
              <a:t>düzeye gelinceye </a:t>
            </a:r>
            <a:r>
              <a:rPr lang="tr-TR" sz="2400" dirty="0"/>
              <a:t>kadar kazalar meydana gelmeye devam </a:t>
            </a:r>
            <a:r>
              <a:rPr lang="tr-TR" sz="2400" dirty="0" smtClean="0"/>
              <a:t>edecektir.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90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3" y="1196752"/>
            <a:ext cx="84249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err="1"/>
              <a:t>Yakınyol</a:t>
            </a:r>
            <a:r>
              <a:rPr lang="tr-TR" sz="2400" dirty="0"/>
              <a:t> düzenli hat deniz taşımacılığına ilişkin bazı özellikler </a:t>
            </a:r>
            <a:r>
              <a:rPr lang="tr-TR" sz="2400" dirty="0" smtClean="0"/>
              <a:t>aşağıda sıralanmıştır.</a:t>
            </a:r>
          </a:p>
          <a:p>
            <a:pPr marL="457200" indent="-457200">
              <a:buAutoNum type="arabicPeriod"/>
            </a:pPr>
            <a:r>
              <a:rPr lang="tr-TR" sz="2400" dirty="0" err="1" smtClean="0"/>
              <a:t>İntermodal</a:t>
            </a:r>
            <a:r>
              <a:rPr lang="tr-TR" sz="2400" dirty="0" smtClean="0"/>
              <a:t> </a:t>
            </a:r>
            <a:r>
              <a:rPr lang="tr-TR" sz="2400" dirty="0"/>
              <a:t>Bir Taşımacılıktır. Yük, eğer </a:t>
            </a:r>
            <a:r>
              <a:rPr lang="tr-TR" sz="2400" dirty="0" err="1"/>
              <a:t>yakınyol</a:t>
            </a:r>
            <a:r>
              <a:rPr lang="tr-TR" sz="2400" dirty="0"/>
              <a:t> taşıması için </a:t>
            </a:r>
            <a:r>
              <a:rPr lang="tr-TR" sz="2400" dirty="0" smtClean="0"/>
              <a:t>kapıdan kapıya </a:t>
            </a:r>
            <a:r>
              <a:rPr lang="tr-TR" sz="2400" dirty="0"/>
              <a:t>teslim koşullarıyla yüklenmişse, bir </a:t>
            </a:r>
            <a:r>
              <a:rPr lang="tr-TR" sz="2400" dirty="0" err="1"/>
              <a:t>yakınyol</a:t>
            </a:r>
            <a:r>
              <a:rPr lang="tr-TR" sz="2400" dirty="0"/>
              <a:t> gemisi ve bir </a:t>
            </a:r>
            <a:r>
              <a:rPr lang="tr-TR" sz="2400" dirty="0" smtClean="0"/>
              <a:t>tır kullanılır</a:t>
            </a:r>
            <a:r>
              <a:rPr lang="tr-TR" sz="2400" dirty="0"/>
              <a:t>. Yani deniz yolu ve karayolu beraber kullanılır. Demiryolu ve </a:t>
            </a:r>
            <a:r>
              <a:rPr lang="tr-TR" sz="2400" dirty="0" smtClean="0"/>
              <a:t>iç suyolu </a:t>
            </a:r>
            <a:r>
              <a:rPr lang="tr-TR" sz="2400" dirty="0"/>
              <a:t>taşımacılığının da dahil edilebileceği düşünülürse, </a:t>
            </a:r>
            <a:r>
              <a:rPr lang="tr-TR" sz="2400" dirty="0" err="1"/>
              <a:t>yakınyol</a:t>
            </a:r>
            <a:r>
              <a:rPr lang="tr-TR" sz="2400" dirty="0"/>
              <a:t> </a:t>
            </a:r>
            <a:r>
              <a:rPr lang="tr-TR" sz="2400" dirty="0" smtClean="0"/>
              <a:t>deniz taşımacılığı </a:t>
            </a:r>
            <a:r>
              <a:rPr lang="tr-TR" sz="2400" dirty="0" err="1"/>
              <a:t>multimodal</a:t>
            </a:r>
            <a:r>
              <a:rPr lang="tr-TR" sz="2400" dirty="0"/>
              <a:t> bir taşımacılık niteliğine </a:t>
            </a:r>
            <a:r>
              <a:rPr lang="tr-TR" sz="2400" dirty="0" smtClean="0"/>
              <a:t>sahiptir</a:t>
            </a:r>
            <a:r>
              <a:rPr lang="tr-TR" sz="2400" b="1" u="sng" dirty="0" smtClean="0"/>
              <a:t>.(</a:t>
            </a:r>
            <a:r>
              <a:rPr lang="tr-TR" sz="2400" b="1" u="sng" dirty="0" err="1" smtClean="0"/>
              <a:t>intermodal</a:t>
            </a:r>
            <a:r>
              <a:rPr lang="tr-TR" sz="2400" b="1" u="sng" dirty="0" smtClean="0"/>
              <a:t> taşımacılığı örnekleri?)</a:t>
            </a:r>
          </a:p>
          <a:p>
            <a:pPr marL="457200" indent="-457200">
              <a:buAutoNum type="arabicPeriod"/>
            </a:pPr>
            <a:endParaRPr lang="tr-TR" sz="2400" dirty="0" smtClean="0"/>
          </a:p>
          <a:p>
            <a:pPr marL="457200" indent="-457200">
              <a:buAutoNum type="arabicPeriod"/>
            </a:pPr>
            <a:r>
              <a:rPr lang="tr-TR" sz="2400" dirty="0" err="1" smtClean="0"/>
              <a:t>Yakınyol</a:t>
            </a:r>
            <a:r>
              <a:rPr lang="tr-TR" sz="2400" dirty="0" smtClean="0"/>
              <a:t> </a:t>
            </a:r>
            <a:r>
              <a:rPr lang="tr-TR" sz="2400" dirty="0"/>
              <a:t>taşımacılığı Avrupa ülkeleri arasındaki kargo </a:t>
            </a:r>
            <a:r>
              <a:rPr lang="tr-TR" sz="2400" dirty="0" smtClean="0"/>
              <a:t>taşımacılığına odaklanmıştır</a:t>
            </a:r>
            <a:r>
              <a:rPr lang="tr-TR" sz="2400" dirty="0"/>
              <a:t>.</a:t>
            </a:r>
            <a:endParaRPr lang="tr-TR" sz="24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/>
              <a:t>Yakınyol</a:t>
            </a:r>
            <a:r>
              <a:rPr lang="tr-TR" sz="2400" b="1" dirty="0"/>
              <a:t> Deniz Taşımacılığının Özellikleri</a:t>
            </a:r>
          </a:p>
        </p:txBody>
      </p:sp>
    </p:spTree>
    <p:extLst>
      <p:ext uri="{BB962C8B-B14F-4D97-AF65-F5344CB8AC3E}">
        <p14:creationId xmlns:p14="http://schemas.microsoft.com/office/powerpoint/2010/main" val="365574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3" y="1196752"/>
            <a:ext cx="842493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3. Kapıdan kapıya taşımacılığa uygundur. </a:t>
            </a:r>
            <a:r>
              <a:rPr lang="tr-TR" sz="2400" dirty="0" err="1"/>
              <a:t>Yakınyol</a:t>
            </a:r>
            <a:r>
              <a:rPr lang="tr-TR" sz="2400" dirty="0"/>
              <a:t> </a:t>
            </a:r>
            <a:r>
              <a:rPr lang="tr-TR" sz="2400" dirty="0" smtClean="0"/>
              <a:t>deniz taşımacılığı, kapıdan </a:t>
            </a:r>
            <a:r>
              <a:rPr lang="tr-TR" sz="2400" dirty="0"/>
              <a:t>kapıya veya kara taşımacılığındaki gibi fabrikadan fabrikaya </a:t>
            </a:r>
            <a:r>
              <a:rPr lang="tr-TR" sz="2400" dirty="0" smtClean="0"/>
              <a:t>yük taşımacılığı </a:t>
            </a:r>
            <a:r>
              <a:rPr lang="tr-TR" sz="2400" dirty="0"/>
              <a:t>modeline dayanmaktadır. Bunun için hızlı ve </a:t>
            </a:r>
            <a:r>
              <a:rPr lang="tr-TR" sz="2400" dirty="0" smtClean="0"/>
              <a:t>modern gemilerin </a:t>
            </a:r>
            <a:r>
              <a:rPr lang="tr-TR" sz="2400" dirty="0"/>
              <a:t>kullanımına gerek vardır. Böylece teslim alımdan teslim </a:t>
            </a:r>
            <a:r>
              <a:rPr lang="tr-TR" sz="2400" dirty="0" smtClean="0"/>
              <a:t>etmeye kadar </a:t>
            </a:r>
            <a:r>
              <a:rPr lang="tr-TR" sz="2400" dirty="0" err="1"/>
              <a:t>intermodal</a:t>
            </a:r>
            <a:r>
              <a:rPr lang="tr-TR" sz="2400" dirty="0"/>
              <a:t> taşımacılık birleştirilmiş olur. Böylece taşıma süresi </a:t>
            </a:r>
            <a:r>
              <a:rPr lang="tr-TR" sz="2400" dirty="0" smtClean="0"/>
              <a:t>ve maliyetlerde </a:t>
            </a:r>
            <a:r>
              <a:rPr lang="tr-TR" sz="2400" dirty="0"/>
              <a:t>bir azalma imkânı sağlanır</a:t>
            </a:r>
            <a:r>
              <a:rPr lang="tr-TR" sz="2400" dirty="0" smtClean="0"/>
              <a:t>.</a:t>
            </a:r>
          </a:p>
          <a:p>
            <a:endParaRPr lang="tr-TR" sz="2400" dirty="0" smtClean="0"/>
          </a:p>
          <a:p>
            <a:r>
              <a:rPr lang="tr-TR" sz="2400" dirty="0"/>
              <a:t>4. Konteyner / Treyler Kullanımına Müsaittir. Kara taşımacılığı ile </a:t>
            </a:r>
            <a:r>
              <a:rPr lang="tr-TR" sz="2400" dirty="0" smtClean="0"/>
              <a:t>kombine taşımacılık </a:t>
            </a:r>
            <a:r>
              <a:rPr lang="tr-TR" sz="2400" dirty="0"/>
              <a:t>yapılabileceği düşünülerek; çeşitli ölçülerde konteyner, </a:t>
            </a:r>
            <a:r>
              <a:rPr lang="tr-TR" sz="2400" dirty="0" smtClean="0"/>
              <a:t>palet veya </a:t>
            </a:r>
            <a:r>
              <a:rPr lang="tr-TR" sz="2400" dirty="0"/>
              <a:t>treyler kullanılabilir.</a:t>
            </a:r>
            <a:endParaRPr lang="tr-TR" sz="24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/>
              <a:t>Yakınyol</a:t>
            </a:r>
            <a:r>
              <a:rPr lang="tr-TR" sz="2400" b="1" dirty="0"/>
              <a:t> Deniz Taşımacılığının Özellikleri</a:t>
            </a:r>
          </a:p>
        </p:txBody>
      </p:sp>
    </p:spTree>
    <p:extLst>
      <p:ext uri="{BB962C8B-B14F-4D97-AF65-F5344CB8AC3E}">
        <p14:creationId xmlns:p14="http://schemas.microsoft.com/office/powerpoint/2010/main" val="118664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3" y="1196752"/>
            <a:ext cx="84249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5. Geniş hacimlerdeki ürünler </a:t>
            </a:r>
            <a:r>
              <a:rPr lang="tr-TR" sz="2400" dirty="0" err="1"/>
              <a:t>yakınyol</a:t>
            </a:r>
            <a:r>
              <a:rPr lang="tr-TR" sz="2400" dirty="0"/>
              <a:t> gemileri ile taşındığında</a:t>
            </a:r>
          </a:p>
          <a:p>
            <a:r>
              <a:rPr lang="tr-TR" sz="2400" dirty="0"/>
              <a:t>ithalatçı/ihracatçı karada sahip olacağı depo ile gidereceği stok </a:t>
            </a:r>
            <a:r>
              <a:rPr lang="tr-TR" sz="2400" dirty="0" smtClean="0"/>
              <a:t>ihtiyacını azaltarak</a:t>
            </a:r>
            <a:r>
              <a:rPr lang="tr-TR" sz="2400" dirty="0"/>
              <a:t>, maliyetlerini kesebildiği gemideki yükünün hacmi ile yüzen </a:t>
            </a:r>
            <a:r>
              <a:rPr lang="tr-TR" sz="2400" dirty="0" smtClean="0"/>
              <a:t>bir depoya </a:t>
            </a:r>
            <a:r>
              <a:rPr lang="tr-TR" sz="2400" dirty="0"/>
              <a:t>sahip olmuş olur. Bu bakımdan Kıta Avrupası içindeki </a:t>
            </a:r>
            <a:r>
              <a:rPr lang="tr-TR" sz="2400" dirty="0" smtClean="0"/>
              <a:t>kısa mesafelerde</a:t>
            </a:r>
            <a:r>
              <a:rPr lang="tr-TR" sz="2400" dirty="0"/>
              <a:t>, karayolu, demiryolu ve iç suyolu taşımacılığı, </a:t>
            </a:r>
            <a:r>
              <a:rPr lang="tr-TR" sz="2400" dirty="0" smtClean="0"/>
              <a:t>stok maliyetlerini </a:t>
            </a:r>
            <a:r>
              <a:rPr lang="tr-TR" sz="2400" dirty="0"/>
              <a:t>düşürmesi bakımından daha uygun bir yoldur</a:t>
            </a:r>
            <a:r>
              <a:rPr lang="tr-TR" sz="2400" dirty="0" smtClean="0"/>
              <a:t>.</a:t>
            </a:r>
          </a:p>
          <a:p>
            <a:endParaRPr lang="tr-TR" sz="2400" dirty="0" smtClean="0"/>
          </a:p>
          <a:p>
            <a:r>
              <a:rPr lang="tr-TR" sz="2400" dirty="0"/>
              <a:t>6. Kara taşımacılığına güçlü bir alternatiftir. Avrupa için kara </a:t>
            </a:r>
            <a:r>
              <a:rPr lang="tr-TR" sz="2400" dirty="0" smtClean="0"/>
              <a:t>yollarındaki sıkışıklık </a:t>
            </a:r>
            <a:r>
              <a:rPr lang="tr-TR" sz="2400" dirty="0"/>
              <a:t>özellikle kuzey-güney ve doğu-batı aksında kötüye gitmektedir.</a:t>
            </a:r>
          </a:p>
          <a:p>
            <a:r>
              <a:rPr lang="tr-TR" sz="2400" dirty="0"/>
              <a:t>Ayrıca kara taşımacılığı için Alp Dağları birtakım zorluklara sebep</a:t>
            </a:r>
          </a:p>
          <a:p>
            <a:r>
              <a:rPr lang="tr-TR" sz="2400" dirty="0"/>
              <a:t>olmaktadır. </a:t>
            </a:r>
            <a:r>
              <a:rPr lang="tr-TR" sz="2400" dirty="0" err="1"/>
              <a:t>Yakınyol</a:t>
            </a:r>
            <a:r>
              <a:rPr lang="tr-TR" sz="2400" dirty="0"/>
              <a:t> deniz taşımacılığı kullanıldığı takdirde en uzun</a:t>
            </a:r>
          </a:p>
          <a:p>
            <a:r>
              <a:rPr lang="tr-TR" sz="2400" dirty="0"/>
              <a:t>mesafe su yoluyla kat edilir ve denizlerde, karayollarındakine benzer </a:t>
            </a:r>
            <a:r>
              <a:rPr lang="tr-TR" sz="2400" dirty="0" smtClean="0"/>
              <a:t>bir trafik </a:t>
            </a:r>
            <a:r>
              <a:rPr lang="tr-TR" sz="2400" dirty="0"/>
              <a:t>sorunundan söz edilemez.</a:t>
            </a:r>
            <a:endParaRPr lang="tr-TR" sz="24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/>
              <a:t>Yakınyol</a:t>
            </a:r>
            <a:r>
              <a:rPr lang="tr-TR" sz="2400" b="1" dirty="0"/>
              <a:t> Deniz Taşımacılığının Özellikleri</a:t>
            </a:r>
          </a:p>
        </p:txBody>
      </p:sp>
    </p:spTree>
    <p:extLst>
      <p:ext uri="{BB962C8B-B14F-4D97-AF65-F5344CB8AC3E}">
        <p14:creationId xmlns:p14="http://schemas.microsoft.com/office/powerpoint/2010/main" val="101991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3" y="1196752"/>
            <a:ext cx="84249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err="1" smtClean="0"/>
              <a:t>Yakınyol</a:t>
            </a:r>
            <a:r>
              <a:rPr lang="tr-TR" sz="2400" dirty="0" smtClean="0"/>
              <a:t> </a:t>
            </a:r>
            <a:r>
              <a:rPr lang="tr-TR" sz="2400" dirty="0"/>
              <a:t>deniz taşımacılığının karayolları taşımacılığına göre</a:t>
            </a:r>
          </a:p>
          <a:p>
            <a:r>
              <a:rPr lang="tr-TR" sz="2400" dirty="0"/>
              <a:t>karşılaştırıldığı 5 avantajı vardır </a:t>
            </a:r>
            <a:r>
              <a:rPr lang="tr-TR" sz="2400" dirty="0" smtClean="0"/>
              <a:t>.</a:t>
            </a:r>
          </a:p>
          <a:p>
            <a:endParaRPr lang="tr-TR" sz="2400" dirty="0"/>
          </a:p>
          <a:p>
            <a:r>
              <a:rPr lang="tr-TR" sz="2400" dirty="0"/>
              <a:t>(1) coğrafi avantaj,</a:t>
            </a:r>
          </a:p>
          <a:p>
            <a:r>
              <a:rPr lang="tr-TR" sz="2400" dirty="0"/>
              <a:t>(2) finansal avantaj,</a:t>
            </a:r>
          </a:p>
          <a:p>
            <a:r>
              <a:rPr lang="tr-TR" sz="2400" dirty="0"/>
              <a:t>(3) enerji tasarrufu,</a:t>
            </a:r>
          </a:p>
          <a:p>
            <a:r>
              <a:rPr lang="tr-TR" sz="2400" dirty="0"/>
              <a:t>(4) çevresel faktörler,</a:t>
            </a:r>
          </a:p>
          <a:p>
            <a:r>
              <a:rPr lang="tr-TR" sz="2400" dirty="0"/>
              <a:t>(5) atıl kapasite kullanımı ile birlikte yaratacağı istihdam.</a:t>
            </a:r>
            <a:endParaRPr lang="tr-TR" sz="24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/>
              <a:t>Yakınyol</a:t>
            </a:r>
            <a:r>
              <a:rPr lang="tr-TR" sz="2400" b="1" dirty="0"/>
              <a:t> Deniz Taşımacılığının Özellikleri</a:t>
            </a:r>
          </a:p>
        </p:txBody>
      </p:sp>
    </p:spTree>
    <p:extLst>
      <p:ext uri="{BB962C8B-B14F-4D97-AF65-F5344CB8AC3E}">
        <p14:creationId xmlns:p14="http://schemas.microsoft.com/office/powerpoint/2010/main" val="12931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/>
              <a:t>Yakınyol</a:t>
            </a:r>
            <a:r>
              <a:rPr lang="tr-TR" sz="2400" b="1" dirty="0"/>
              <a:t> Deniz Taşımacılığının Özellikleri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1624"/>
            <a:ext cx="8460431" cy="580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92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3" y="1196752"/>
            <a:ext cx="84249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err="1" smtClean="0"/>
              <a:t>Yakınyol</a:t>
            </a:r>
            <a:r>
              <a:rPr lang="tr-TR" sz="2400" dirty="0" smtClean="0"/>
              <a:t> </a:t>
            </a:r>
            <a:r>
              <a:rPr lang="tr-TR" sz="2400" dirty="0"/>
              <a:t>deniz taşımacılığının güçlü </a:t>
            </a:r>
            <a:r>
              <a:rPr lang="tr-TR" sz="2400" dirty="0" smtClean="0"/>
              <a:t>yanları şu </a:t>
            </a:r>
            <a:r>
              <a:rPr lang="tr-TR" sz="2400" dirty="0"/>
              <a:t>şekilde </a:t>
            </a:r>
            <a:r>
              <a:rPr lang="tr-TR" sz="2400" dirty="0" smtClean="0"/>
              <a:t>sıralanabilir.</a:t>
            </a:r>
          </a:p>
          <a:p>
            <a:endParaRPr lang="tr-TR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 Yakın </a:t>
            </a:r>
            <a:r>
              <a:rPr lang="tr-TR" sz="2400" dirty="0"/>
              <a:t>limanlar arası hızlı taşımacılık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Kara </a:t>
            </a:r>
            <a:r>
              <a:rPr lang="tr-TR" sz="2400" dirty="0"/>
              <a:t>taşımacılığından daha ucuz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Daha </a:t>
            </a:r>
            <a:r>
              <a:rPr lang="tr-TR" sz="2400" dirty="0"/>
              <a:t>güvenli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Çevre </a:t>
            </a:r>
            <a:r>
              <a:rPr lang="tr-TR" sz="2400" dirty="0"/>
              <a:t>kirliliğine yol açmayan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Garantili </a:t>
            </a:r>
            <a:r>
              <a:rPr lang="tr-TR" sz="2400" dirty="0"/>
              <a:t>transit süreler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smtClean="0"/>
              <a:t>Yatırım </a:t>
            </a:r>
            <a:r>
              <a:rPr lang="tr-TR" sz="2400" dirty="0"/>
              <a:t>maliyetleri düşük</a:t>
            </a:r>
            <a:endParaRPr lang="tr-TR" sz="24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1692274" y="621110"/>
            <a:ext cx="6768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/>
              <a:t>Yakınyol</a:t>
            </a:r>
            <a:r>
              <a:rPr lang="tr-TR" sz="2400" b="1" dirty="0"/>
              <a:t> Deniz Taşımacılığının Özellikleri</a:t>
            </a:r>
          </a:p>
        </p:txBody>
      </p:sp>
    </p:spTree>
    <p:extLst>
      <p:ext uri="{BB962C8B-B14F-4D97-AF65-F5344CB8AC3E}">
        <p14:creationId xmlns:p14="http://schemas.microsoft.com/office/powerpoint/2010/main" val="159106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3" y="1196752"/>
            <a:ext cx="842493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Ro-Ro pazarının gelişmesindeki nedenler şu şekilde </a:t>
            </a:r>
            <a:r>
              <a:rPr lang="tr-TR" sz="2400" dirty="0" smtClean="0"/>
              <a:t>sıralanabilir.</a:t>
            </a:r>
          </a:p>
          <a:p>
            <a:endParaRPr lang="tr-TR" sz="2400" dirty="0"/>
          </a:p>
          <a:p>
            <a:r>
              <a:rPr lang="tr-TR" sz="2400" dirty="0"/>
              <a:t>• Hem taşıyan için de taşıtan için de maliyet avantajlı bir taşımacılık şeklidir.</a:t>
            </a:r>
          </a:p>
          <a:p>
            <a:r>
              <a:rPr lang="tr-TR" sz="2400" dirty="0"/>
              <a:t>• Taşıma maliyetleri düşüktür.</a:t>
            </a:r>
          </a:p>
          <a:p>
            <a:r>
              <a:rPr lang="tr-TR" sz="2400" dirty="0"/>
              <a:t>• Hizmet kalitesi geliştirilmeye uygundur.</a:t>
            </a:r>
          </a:p>
          <a:p>
            <a:r>
              <a:rPr lang="tr-TR" sz="2400" dirty="0"/>
              <a:t>• Kapıdan kapıya taşımacılığa ve kombine taşımacılığının bir bağlantısıdır.</a:t>
            </a:r>
          </a:p>
          <a:p>
            <a:r>
              <a:rPr lang="tr-TR" sz="2400" dirty="0"/>
              <a:t>• Konsolidasyona ve </a:t>
            </a:r>
            <a:r>
              <a:rPr lang="tr-TR" sz="2400" dirty="0" err="1"/>
              <a:t>grupaja</a:t>
            </a:r>
            <a:r>
              <a:rPr lang="tr-TR" sz="2400" dirty="0"/>
              <a:t> uygundur.</a:t>
            </a:r>
          </a:p>
          <a:p>
            <a:r>
              <a:rPr lang="tr-TR" sz="2400" dirty="0"/>
              <a:t>• Limanda </a:t>
            </a:r>
            <a:r>
              <a:rPr lang="tr-TR" sz="2400" dirty="0" err="1"/>
              <a:t>elleçleme</a:t>
            </a:r>
            <a:r>
              <a:rPr lang="tr-TR" sz="2400" dirty="0"/>
              <a:t> ekipmanı maliyetleri düşüktür.</a:t>
            </a:r>
          </a:p>
          <a:p>
            <a:r>
              <a:rPr lang="tr-TR" sz="2400" dirty="0"/>
              <a:t>• Farklı tiplerdeki yükler için uygundur.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78245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1110"/>
            <a:ext cx="8892480" cy="623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5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RO </a:t>
            </a:r>
            <a:r>
              <a:rPr lang="tr-TR" sz="2600" dirty="0" err="1" smtClean="0"/>
              <a:t>RO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84" y="621110"/>
            <a:ext cx="8820472" cy="623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3711</TotalTime>
  <Words>834</Words>
  <Application>Microsoft Office PowerPoint</Application>
  <PresentationFormat>Ekran Gösterisi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9" baseType="lpstr">
      <vt:lpstr>Adobe Fan Heiti Std B</vt:lpstr>
      <vt:lpstr>Arial</vt:lpstr>
      <vt:lpstr>Calibri</vt:lpstr>
      <vt:lpstr>Kozuka Gothic Pr6N B</vt:lpstr>
      <vt:lpstr>Myriad Pro</vt:lpstr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Samsun</cp:lastModifiedBy>
  <cp:revision>313</cp:revision>
  <dcterms:created xsi:type="dcterms:W3CDTF">2013-07-18T08:50:31Z</dcterms:created>
  <dcterms:modified xsi:type="dcterms:W3CDTF">2021-03-23T10:31:17Z</dcterms:modified>
</cp:coreProperties>
</file>